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3" r:id="rId3"/>
    <p:sldId id="276" r:id="rId4"/>
    <p:sldId id="261" r:id="rId5"/>
    <p:sldId id="278" r:id="rId6"/>
    <p:sldId id="283" r:id="rId7"/>
    <p:sldId id="284" r:id="rId8"/>
    <p:sldId id="285" r:id="rId9"/>
    <p:sldId id="259" r:id="rId10"/>
    <p:sldId id="282" r:id="rId11"/>
    <p:sldId id="262" r:id="rId12"/>
    <p:sldId id="263" r:id="rId13"/>
    <p:sldId id="266" r:id="rId14"/>
    <p:sldId id="279" r:id="rId15"/>
    <p:sldId id="27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9AC"/>
    <a:srgbClr val="7A8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972" autoAdjust="0"/>
    <p:restoredTop sz="94705" autoAdjust="0"/>
  </p:normalViewPr>
  <p:slideViewPr>
    <p:cSldViewPr>
      <p:cViewPr>
        <p:scale>
          <a:sx n="90" d="100"/>
          <a:sy n="90" d="100"/>
        </p:scale>
        <p:origin x="-28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5DB934-DFD9-4DC6-AC99-F3378A1C2D39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F11250-0F82-45A7-97C3-005A554A8A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76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8CF34C-267E-4E62-B6B5-F623D0174557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6C64BD-842F-496C-9891-04ABA40C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64BD-842F-496C-9891-04ABA40C64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7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64BD-842F-496C-9891-04ABA40C64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 spc="-300"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pc="-150">
                <a:solidFill>
                  <a:srgbClr val="5469A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8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8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4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0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6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9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8001"/>
            <a:ext cx="4040188" cy="3078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08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47999"/>
            <a:ext cx="4041775" cy="307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3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2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4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352800"/>
            <a:ext cx="3008313" cy="2773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9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4999"/>
            <a:ext cx="5486400" cy="2822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9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D917-AD68-4B79-B6D3-DF30ACC7D9C1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B29E-511A-4CDF-B849-E01650600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4718" y="1600200"/>
            <a:ext cx="68018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Myriad Pro Light" pitchFamily="34" charset="0"/>
                <a:ea typeface="Roboto" pitchFamily="2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6</a:t>
            </a:r>
            <a:r>
              <a:rPr lang="en-GB" sz="2400" b="1" baseline="30000" dirty="0" smtClean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th</a:t>
            </a:r>
            <a:r>
              <a:rPr lang="en-GB" sz="2400" b="1" dirty="0" smtClean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 European </a:t>
            </a:r>
            <a:r>
              <a:rPr lang="en-GB" sz="2400" b="1" dirty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Middle Distillates </a:t>
            </a:r>
            <a:r>
              <a:rPr lang="en-GB" sz="2400" b="1" dirty="0" smtClean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Conference</a:t>
            </a:r>
          </a:p>
          <a:p>
            <a:pPr algn="ctr"/>
            <a:r>
              <a:rPr lang="en-GB" sz="2400" b="1" dirty="0" smtClean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January 26 – 27</a:t>
            </a:r>
            <a:r>
              <a:rPr lang="en-GB" sz="2400" b="1" smtClean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, 2016</a:t>
            </a:r>
          </a:p>
          <a:p>
            <a:pPr algn="ctr"/>
            <a:endParaRPr lang="en-GB" sz="2400" b="1" dirty="0" smtClean="0">
              <a:latin typeface="Myriad Pro Light" pitchFamily="34" charset="0"/>
              <a:ea typeface="Adobe Gothic Std B" pitchFamily="34" charset="-128"/>
              <a:cs typeface="Times New Roman" pitchFamily="18" charset="0"/>
            </a:endParaRPr>
          </a:p>
          <a:p>
            <a:pPr algn="ctr"/>
            <a:endParaRPr lang="en-GB" sz="1000" b="1" dirty="0" smtClean="0">
              <a:latin typeface="Myriad Pro Light" pitchFamily="34" charset="0"/>
              <a:ea typeface="Adobe Gothic Std B" pitchFamily="34" charset="-128"/>
              <a:cs typeface="Times New Roman" pitchFamily="18" charset="0"/>
            </a:endParaRPr>
          </a:p>
          <a:p>
            <a:pPr algn="ctr"/>
            <a:r>
              <a:rPr lang="en-GB" sz="3200" b="1" dirty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Direct Extraction (DX) Technology</a:t>
            </a:r>
          </a:p>
          <a:p>
            <a:pPr algn="ctr"/>
            <a:endParaRPr lang="en-GB" sz="1600" b="1" dirty="0" smtClean="0">
              <a:latin typeface="Myriad Pro Light" pitchFamily="34" charset="0"/>
              <a:ea typeface="Adobe Gothic Std B" pitchFamily="34" charset="-128"/>
              <a:cs typeface="Times New Roman" pitchFamily="18" charset="0"/>
            </a:endParaRPr>
          </a:p>
          <a:p>
            <a:pPr algn="ctr"/>
            <a:r>
              <a:rPr lang="en-GB" sz="3200" b="1" dirty="0" smtClean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Middle </a:t>
            </a:r>
            <a:r>
              <a:rPr lang="en-GB" sz="3200" b="1" dirty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Distillate </a:t>
            </a:r>
            <a:r>
              <a:rPr lang="en-GB" sz="3200" b="1" dirty="0" smtClean="0">
                <a:latin typeface="Myriad Pro Light" pitchFamily="34" charset="0"/>
                <a:ea typeface="Adobe Gothic Std B" pitchFamily="34" charset="-128"/>
                <a:cs typeface="Times New Roman" pitchFamily="18" charset="0"/>
              </a:rPr>
              <a:t>Desulfurization</a:t>
            </a:r>
            <a:endParaRPr lang="en-GB" sz="3200" b="1" dirty="0">
              <a:latin typeface="Myriad Pro Light" pitchFamily="34" charset="0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436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9600" y="4800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Myriad Pro Light" pitchFamily="34" charset="0"/>
              </a:rPr>
              <a:t>DXs Technology on Diesel </a:t>
            </a:r>
          </a:p>
          <a:p>
            <a:pPr algn="ctr"/>
            <a:r>
              <a:rPr lang="en-GB" sz="1600" dirty="0" smtClean="0">
                <a:latin typeface="Myriad Pro Light" pitchFamily="34" charset="0"/>
              </a:rPr>
              <a:t>with 4900 ppm &amp; 2900 ppm </a:t>
            </a:r>
            <a:r>
              <a:rPr lang="en-GB" sz="1600" dirty="0" err="1" smtClean="0">
                <a:latin typeface="Myriad Pro Light" pitchFamily="34" charset="0"/>
              </a:rPr>
              <a:t>Sulfur</a:t>
            </a:r>
            <a:endParaRPr lang="en-US" sz="1600" dirty="0">
              <a:latin typeface="Myriad Pro Ligh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19400" y="371475"/>
            <a:ext cx="3505200" cy="605385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Operational Results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872139" y="1602918"/>
            <a:ext cx="3103250" cy="4104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199" y="5528846"/>
            <a:ext cx="3163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Myriad Pro Light" pitchFamily="34" charset="0"/>
              </a:rPr>
              <a:t>Full scale pilot plant</a:t>
            </a:r>
            <a:endParaRPr lang="en-US" sz="1600" dirty="0">
              <a:latin typeface="Myriad Pro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889" r="11563" b="7964"/>
          <a:stretch/>
        </p:blipFill>
        <p:spPr>
          <a:xfrm>
            <a:off x="4455041" y="2146680"/>
            <a:ext cx="3698359" cy="257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7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6541" y="1828800"/>
            <a:ext cx="3505200" cy="4191000"/>
          </a:xfrm>
          <a:effectLst>
            <a:glow rad="228600">
              <a:srgbClr val="FFFF00">
                <a:alpha val="40000"/>
              </a:srgbClr>
            </a:glo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2200" b="1" dirty="0" smtClean="0">
                <a:latin typeface="Myriad Pro Light" pitchFamily="34" charset="0"/>
                <a:cs typeface="Times New Roman" pitchFamily="18" charset="0"/>
              </a:rPr>
              <a:t>Test Results</a:t>
            </a:r>
          </a:p>
          <a:p>
            <a:pPr>
              <a:buFont typeface="Wingdings" pitchFamily="2" charset="2"/>
              <a:buChar char="Ø"/>
            </a:pPr>
            <a:r>
              <a:rPr lang="en-GB" sz="1900" dirty="0" smtClean="0">
                <a:latin typeface="Myriad Pro Light" pitchFamily="34" charset="0"/>
                <a:cs typeface="Times New Roman" pitchFamily="18" charset="0"/>
              </a:rPr>
              <a:t>Graph illustrates the               DXs process in untreated            (non-oxidized) diesel               from 4900 pp to 10 ppm.</a:t>
            </a:r>
          </a:p>
          <a:p>
            <a:pPr>
              <a:buFont typeface="Wingdings" pitchFamily="2" charset="2"/>
              <a:buChar char="Ø"/>
            </a:pPr>
            <a:endParaRPr lang="en-GB" sz="1600" dirty="0" smtClean="0">
              <a:latin typeface="Myriad Pro Light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900" dirty="0" smtClean="0">
                <a:latin typeface="Myriad Pro Light" pitchFamily="34" charset="0"/>
                <a:cs typeface="Times New Roman" pitchFamily="18" charset="0"/>
              </a:rPr>
              <a:t>DXs process removes the same species of organosulfur compounds from the highly concentrated 4900 ppm sulfur diesel to the same extent as from the less concentrated 300 ppm sulfur diesel</a:t>
            </a:r>
          </a:p>
          <a:p>
            <a:pPr>
              <a:buFont typeface="Wingdings" pitchFamily="2" charset="2"/>
              <a:buChar char="Ø"/>
            </a:pPr>
            <a:endParaRPr lang="en-GB" sz="2200" dirty="0" smtClean="0">
              <a:latin typeface="Myriad Pro Light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Myriad Pro Light" pitchFamily="34" charset="0"/>
              <a:cs typeface="Times New Roman" pitchFamily="18" charset="0"/>
            </a:endParaRPr>
          </a:p>
        </p:txBody>
      </p:sp>
      <p:pic>
        <p:nvPicPr>
          <p:cNvPr id="8" name="Picture 7" descr="GC-SCD-Chart.jpg"/>
          <p:cNvPicPr>
            <a:picLocks noChangeAspect="1"/>
          </p:cNvPicPr>
          <p:nvPr/>
        </p:nvPicPr>
        <p:blipFill rotWithShape="1">
          <a:blip r:embed="rId3" cstate="print"/>
          <a:srcRect l="7401" b="11587"/>
          <a:stretch/>
        </p:blipFill>
        <p:spPr>
          <a:xfrm>
            <a:off x="3810000" y="2133600"/>
            <a:ext cx="5334000" cy="376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67000" y="371475"/>
            <a:ext cx="3924300" cy="605385"/>
          </a:xfrm>
        </p:spPr>
        <p:txBody>
          <a:bodyPr>
            <a:no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OrganoSulfur  Markers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Myriad Pro Light" pitchFamily="34" charset="0"/>
              </a:rPr>
              <a:t>Operating Costs of HDS, ODS and DX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39095"/>
              </p:ext>
            </p:extLst>
          </p:nvPr>
        </p:nvGraphicFramePr>
        <p:xfrm>
          <a:off x="609600" y="2819400"/>
          <a:ext cx="7543800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676400"/>
                <a:gridCol w="1676400"/>
                <a:gridCol w="1295400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Cost of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Hydro Desulfurization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Oxidative Desulfurization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Direct Extraction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and Temperature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Catalyst / Adsorbent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Maintenance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Safety Management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105400" cy="605385"/>
          </a:xfrm>
        </p:spPr>
        <p:txBody>
          <a:bodyPr>
            <a:no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Economic  Analysis  on </a:t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Current  Technologies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641"/>
              </p:ext>
            </p:extLst>
          </p:nvPr>
        </p:nvGraphicFramePr>
        <p:xfrm>
          <a:off x="584200" y="2133600"/>
          <a:ext cx="78867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2057400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Hydro Desulfurization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Oxidative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Desulfurization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Direct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Extraction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Cost</a:t>
                      </a:r>
                      <a:endParaRPr lang="en-US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 </a:t>
                      </a:r>
                      <a:r>
                        <a:rPr lang="en-US" baseline="0" dirty="0" smtClean="0"/>
                        <a:t>$ </a:t>
                      </a:r>
                      <a:r>
                        <a:rPr lang="en-US" dirty="0" smtClean="0"/>
                        <a:t>24m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 $ 21m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</a:t>
                      </a:r>
                      <a:r>
                        <a:rPr lang="en-US" baseline="0" dirty="0" smtClean="0"/>
                        <a:t> $10m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 $ 17.2m</a:t>
                      </a:r>
                      <a:r>
                        <a:rPr lang="en-US" baseline="0" dirty="0" smtClean="0"/>
                        <a:t>/year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Peroxide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</a:t>
                      </a:r>
                      <a:r>
                        <a:rPr lang="en-US" baseline="0" dirty="0" smtClean="0"/>
                        <a:t> $ </a:t>
                      </a:r>
                      <a:r>
                        <a:rPr lang="en-US" dirty="0" smtClean="0"/>
                        <a:t>12.6m/</a:t>
                      </a:r>
                      <a:r>
                        <a:rPr lang="en-US" baseline="0" dirty="0" smtClean="0"/>
                        <a:t>year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Cost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</a:t>
                      </a:r>
                      <a:r>
                        <a:rPr lang="en-US" baseline="0" dirty="0" smtClean="0"/>
                        <a:t> $ </a:t>
                      </a:r>
                      <a:r>
                        <a:rPr lang="en-US" dirty="0" smtClean="0"/>
                        <a:t>22.4m/year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 $ 20.8m/year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 $ 5.2m/year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162979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Cost </a:t>
                      </a:r>
                    </a:p>
                    <a:p>
                      <a:r>
                        <a:rPr lang="en-US" dirty="0" smtClean="0"/>
                        <a:t>     per Barrel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$1.79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$1.61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4975282"/>
            <a:ext cx="4800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*https</a:t>
            </a:r>
            <a:r>
              <a:rPr lang="en-US" sz="900" dirty="0"/>
              <a:t>://web.anl.gov/PCS/acsfuel/preprint%20archive/Files/49_2_Philadelphia_10-04_1055.pdf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26763" y="114300"/>
            <a:ext cx="5867401" cy="990600"/>
          </a:xfrm>
        </p:spPr>
        <p:txBody>
          <a:bodyPr>
            <a:no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Cost  Analysis per 30,000 BPD*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en-US" sz="2700" b="1" dirty="0" smtClean="0">
                <a:latin typeface="Myriad Pro Light" pitchFamily="34" charset="0"/>
              </a:rPr>
              <a:t>Packaged design for quick installation</a:t>
            </a:r>
          </a:p>
          <a:p>
            <a:pPr>
              <a:spcBef>
                <a:spcPts val="1800"/>
              </a:spcBef>
            </a:pPr>
            <a:r>
              <a:rPr lang="en-US" sz="2700" b="1" dirty="0" smtClean="0">
                <a:latin typeface="Myriad Pro Light" pitchFamily="34" charset="0"/>
              </a:rPr>
              <a:t>Increase fuel value &amp; marketability</a:t>
            </a:r>
          </a:p>
          <a:p>
            <a:pPr>
              <a:spcBef>
                <a:spcPts val="1800"/>
              </a:spcBef>
            </a:pPr>
            <a:r>
              <a:rPr lang="en-US" sz="2700" b="1" dirty="0" smtClean="0">
                <a:latin typeface="Myriad Pro Light" pitchFamily="34" charset="0"/>
              </a:rPr>
              <a:t>Stand-alone processing or optimization of current HDS facilities</a:t>
            </a:r>
          </a:p>
          <a:p>
            <a:pPr marL="1371600" lvl="1" indent="-400050"/>
            <a:r>
              <a:rPr lang="en-US" sz="2400" dirty="0" smtClean="0">
                <a:latin typeface="Myriad Pro Light" pitchFamily="34" charset="0"/>
              </a:rPr>
              <a:t>Lower operating cost</a:t>
            </a:r>
          </a:p>
          <a:p>
            <a:pPr marL="1371600" lvl="1" indent="-400050"/>
            <a:r>
              <a:rPr lang="en-US" sz="2400" dirty="0" smtClean="0">
                <a:latin typeface="Myriad Pro Light" pitchFamily="34" charset="0"/>
              </a:rPr>
              <a:t>Debottleneck existing HDS capacity</a:t>
            </a:r>
          </a:p>
          <a:p>
            <a:pPr>
              <a:spcBef>
                <a:spcPts val="1800"/>
              </a:spcBef>
            </a:pPr>
            <a:r>
              <a:rPr lang="en-US" sz="2700" b="1" dirty="0" smtClean="0">
                <a:latin typeface="Myriad Pro Light" pitchFamily="34" charset="0"/>
              </a:rPr>
              <a:t>Flexibility of Design to meet 500 ppm middle distillate or 10 </a:t>
            </a:r>
            <a:r>
              <a:rPr lang="en-US" sz="2700" b="1" smtClean="0">
                <a:latin typeface="Myriad Pro Light" pitchFamily="34" charset="0"/>
              </a:rPr>
              <a:t>PPM ULSD</a:t>
            </a:r>
            <a:endParaRPr lang="en-US" sz="2700" b="1" dirty="0" smtClean="0">
              <a:latin typeface="Myriad Pro Light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0800" y="385215"/>
            <a:ext cx="3200400" cy="605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Myriad Pro Light" pitchFamily="34" charset="0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Summary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54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2590800"/>
            <a:ext cx="8610600" cy="39703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schemeClr val="bg1">
                <a:alpha val="50000"/>
              </a:schemeClr>
            </a:inn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			     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abic Typesetting" pitchFamily="66" charset="-78"/>
              </a:rPr>
              <a:t>Questions</a:t>
            </a:r>
            <a:endParaRPr lang="en-GB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abic Typesetting" pitchFamily="66" charset="-78"/>
            </a:endParaRPr>
          </a:p>
          <a:p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5550"/>
            <a:ext cx="9144000" cy="3219450"/>
          </a:xfrm>
        </p:spPr>
        <p:txBody>
          <a:bodyPr/>
          <a:lstStyle/>
          <a:p>
            <a:pPr>
              <a:buNone/>
            </a:pPr>
            <a:r>
              <a:rPr lang="en-GB" sz="3600" b="1" dirty="0" smtClean="0">
                <a:latin typeface="Myriad Pro Light" pitchFamily="34" charset="0"/>
                <a:cs typeface="Times New Roman" pitchFamily="18" charset="0"/>
              </a:rPr>
              <a:t>              WHY DESULFURIZATION?</a:t>
            </a:r>
          </a:p>
          <a:p>
            <a:pPr>
              <a:buNone/>
            </a:pPr>
            <a:endPara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  <a:p>
            <a:pPr marL="2400300" lvl="1" indent="0">
              <a:buNone/>
            </a:pPr>
            <a:r>
              <a:rPr lang="en-GB" sz="2400" b="1" dirty="0" smtClean="0">
                <a:latin typeface="Myriad Pro Light" pitchFamily="34" charset="0"/>
                <a:cs typeface="Times New Roman" pitchFamily="18" charset="0"/>
              </a:rPr>
              <a:t>Increase Marketability </a:t>
            </a:r>
          </a:p>
          <a:p>
            <a:pPr marL="2800350" lvl="2" indent="-400050">
              <a:lnSpc>
                <a:spcPct val="150000"/>
              </a:lnSpc>
              <a:spcBef>
                <a:spcPts val="0"/>
              </a:spcBef>
            </a:pPr>
            <a:r>
              <a:rPr lang="en-GB" dirty="0" smtClean="0">
                <a:latin typeface="Myriad Pro Light" pitchFamily="34" charset="0"/>
                <a:cs typeface="Times New Roman" pitchFamily="18" charset="0"/>
              </a:rPr>
              <a:t>Higher </a:t>
            </a:r>
            <a:r>
              <a:rPr lang="en-GB" dirty="0">
                <a:latin typeface="Myriad Pro Light" pitchFamily="34" charset="0"/>
                <a:cs typeface="Times New Roman" pitchFamily="18" charset="0"/>
              </a:rPr>
              <a:t>Fuel Value</a:t>
            </a:r>
          </a:p>
          <a:p>
            <a:pPr marL="2800350" lvl="2" indent="-400050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Myriad Pro Light" pitchFamily="34" charset="0"/>
                <a:cs typeface="Times New Roman" pitchFamily="18" charset="0"/>
              </a:rPr>
              <a:t>Expand Markets</a:t>
            </a:r>
          </a:p>
          <a:p>
            <a:pPr marL="2800350" lvl="2" indent="-400050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Myriad Pro Light" pitchFamily="34" charset="0"/>
                <a:cs typeface="Times New Roman" pitchFamily="18" charset="0"/>
              </a:rPr>
              <a:t>High Value </a:t>
            </a:r>
            <a:r>
              <a:rPr lang="en-GB" dirty="0" err="1">
                <a:latin typeface="Myriad Pro Light" pitchFamily="34" charset="0"/>
                <a:cs typeface="Times New Roman" pitchFamily="18" charset="0"/>
              </a:rPr>
              <a:t>Sulfur</a:t>
            </a:r>
            <a:r>
              <a:rPr lang="en-GB" dirty="0">
                <a:latin typeface="Myriad Pro Light" pitchFamily="34" charset="0"/>
                <a:cs typeface="Times New Roman" pitchFamily="18" charset="0"/>
              </a:rPr>
              <a:t> </a:t>
            </a:r>
            <a:r>
              <a:rPr lang="en-GB" dirty="0" smtClean="0">
                <a:latin typeface="Myriad Pro Light" pitchFamily="34" charset="0"/>
                <a:cs typeface="Times New Roman" pitchFamily="18" charset="0"/>
              </a:rPr>
              <a:t>By-Products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  <a:p>
            <a:pPr marL="0" indent="0">
              <a:buNone/>
            </a:pPr>
            <a:endParaRPr lang="en-GB" sz="2200" dirty="0" smtClean="0"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1575" y="381000"/>
            <a:ext cx="6781800" cy="838200"/>
          </a:xfrm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GB" sz="2800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The Importance of </a:t>
            </a:r>
            <a:br>
              <a:rPr lang="en-GB" sz="2800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</a:br>
            <a:r>
              <a:rPr lang="en-GB" sz="2800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Middle Distillate Desulfurization </a:t>
            </a:r>
            <a:endParaRPr lang="en-US" sz="280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6907"/>
            <a:ext cx="3200400" cy="605385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New  Technology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77" y="1930407"/>
            <a:ext cx="8043332" cy="42925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400" b="1" dirty="0">
                <a:latin typeface="Myriad Pro Light" pitchFamily="34" charset="0"/>
                <a:cs typeface="Times New Roman" pitchFamily="18" charset="0"/>
              </a:rPr>
              <a:t>Why </a:t>
            </a:r>
            <a:r>
              <a:rPr lang="en-GB" sz="2400" b="1" dirty="0" smtClean="0">
                <a:latin typeface="Myriad Pro Light" pitchFamily="34" charset="0"/>
                <a:cs typeface="Times New Roman" pitchFamily="18" charset="0"/>
              </a:rPr>
              <a:t>the need for new technology on </a:t>
            </a:r>
            <a:r>
              <a:rPr lang="en-GB" sz="2400" b="1" dirty="0">
                <a:latin typeface="Myriad Pro Light" pitchFamily="34" charset="0"/>
                <a:cs typeface="Times New Roman" pitchFamily="18" charset="0"/>
              </a:rPr>
              <a:t>Desulfurization?</a:t>
            </a:r>
          </a:p>
          <a:p>
            <a:pPr marL="0" indent="0" algn="just">
              <a:buNone/>
            </a:pPr>
            <a:endParaRPr lang="en-GB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cs typeface="Times New Roman" pitchFamily="18" charset="0"/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en-GB" sz="2400" b="1" dirty="0" smtClean="0">
                <a:latin typeface="Myriad Pro Light" pitchFamily="34" charset="0"/>
                <a:cs typeface="Times New Roman" pitchFamily="18" charset="0"/>
              </a:rPr>
              <a:t>Complementary and alternative to conventional desulfurization technology:</a:t>
            </a:r>
            <a:endParaRPr lang="en-GB" sz="2400" b="1" dirty="0">
              <a:latin typeface="Myriad Pro Light" pitchFamily="34" charset="0"/>
              <a:cs typeface="Times New Roman" pitchFamily="18" charset="0"/>
            </a:endParaRPr>
          </a:p>
          <a:p>
            <a:pPr marL="1085850" lvl="2">
              <a:spcBef>
                <a:spcPts val="1200"/>
              </a:spcBef>
            </a:pPr>
            <a:r>
              <a:rPr lang="en-GB" sz="2200" dirty="0" smtClean="0">
                <a:latin typeface="Myriad Pro Light" pitchFamily="34" charset="0"/>
                <a:cs typeface="Times New Roman" pitchFamily="18" charset="0"/>
              </a:rPr>
              <a:t>Simpler and less expensive DX process</a:t>
            </a:r>
          </a:p>
          <a:p>
            <a:pPr marL="1085850" lvl="2">
              <a:spcBef>
                <a:spcPts val="1200"/>
              </a:spcBef>
            </a:pPr>
            <a:r>
              <a:rPr lang="en-GB" sz="2200" dirty="0" smtClean="0">
                <a:latin typeface="Myriad Pro Light" pitchFamily="34" charset="0"/>
                <a:cs typeface="Times New Roman" pitchFamily="18" charset="0"/>
              </a:rPr>
              <a:t>Lower operating costs</a:t>
            </a:r>
            <a:endParaRPr lang="en-GB" sz="2200" dirty="0">
              <a:latin typeface="Myriad Pro Light" pitchFamily="34" charset="0"/>
              <a:cs typeface="Times New Roman" pitchFamily="18" charset="0"/>
            </a:endParaRPr>
          </a:p>
          <a:p>
            <a:pPr marL="1085850" lvl="2">
              <a:spcBef>
                <a:spcPts val="1200"/>
              </a:spcBef>
            </a:pPr>
            <a:r>
              <a:rPr lang="en-GB" sz="2200" dirty="0" smtClean="0">
                <a:latin typeface="Myriad Pro Light" pitchFamily="34" charset="0"/>
                <a:cs typeface="Times New Roman" pitchFamily="18" charset="0"/>
              </a:rPr>
              <a:t>More dependable and cost competitive Desulfurization </a:t>
            </a:r>
            <a:r>
              <a:rPr lang="en-GB" sz="2200" dirty="0">
                <a:latin typeface="Myriad Pro Light" pitchFamily="34" charset="0"/>
                <a:cs typeface="Times New Roman" pitchFamily="18" charset="0"/>
              </a:rPr>
              <a:t>P</a:t>
            </a:r>
            <a:r>
              <a:rPr lang="en-GB" sz="2200" dirty="0" smtClean="0">
                <a:latin typeface="Myriad Pro Light" pitchFamily="34" charset="0"/>
                <a:cs typeface="Times New Roman" pitchFamily="18" charset="0"/>
              </a:rPr>
              <a:t>rocess based on simple </a:t>
            </a:r>
            <a:r>
              <a:rPr lang="en-GB" sz="2200" dirty="0" err="1" smtClean="0">
                <a:latin typeface="Myriad Pro Light" pitchFamily="34" charset="0"/>
                <a:cs typeface="Times New Roman" pitchFamily="18" charset="0"/>
              </a:rPr>
              <a:t>packbed</a:t>
            </a:r>
            <a:r>
              <a:rPr lang="en-GB" sz="2200" dirty="0" smtClean="0">
                <a:latin typeface="Myriad Pro Light" pitchFamily="34" charset="0"/>
                <a:cs typeface="Times New Roman" pitchFamily="18" charset="0"/>
              </a:rPr>
              <a:t> adsorption process</a:t>
            </a:r>
          </a:p>
          <a:p>
            <a:pPr marL="1085850" lvl="2">
              <a:spcBef>
                <a:spcPts val="1200"/>
              </a:spcBef>
            </a:pPr>
            <a:r>
              <a:rPr lang="en-GB" sz="2200" dirty="0" smtClean="0">
                <a:latin typeface="Myriad Pro Light" pitchFamily="34" charset="0"/>
                <a:cs typeface="Times New Roman" pitchFamily="18" charset="0"/>
              </a:rPr>
              <a:t>Debottleneck existing plants</a:t>
            </a:r>
          </a:p>
          <a:p>
            <a:pPr marL="400050" lvl="1" indent="0" algn="ctr">
              <a:buNone/>
            </a:pPr>
            <a:endParaRPr lang="en-GB" sz="1500" dirty="0">
              <a:latin typeface="Myriad Pro Light" pitchFamily="34" charset="0"/>
              <a:cs typeface="Times New Roman" pitchFamily="18" charset="0"/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r>
              <a:rPr lang="en-GB" sz="2400" b="1" dirty="0">
                <a:latin typeface="Myriad Pro Light" pitchFamily="34" charset="0"/>
                <a:cs typeface="Times New Roman" pitchFamily="18" charset="0"/>
              </a:rPr>
              <a:t>Benefit of New Desulfurization Technology</a:t>
            </a:r>
          </a:p>
          <a:p>
            <a:pPr marL="1085850" indent="-228600">
              <a:spcBef>
                <a:spcPts val="1200"/>
              </a:spcBef>
            </a:pPr>
            <a:r>
              <a:rPr lang="en-GB" sz="2400" dirty="0" smtClean="0">
                <a:latin typeface="Myriad Pro Light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offset profit loss</a:t>
            </a:r>
            <a:endParaRPr lang="en-GB" sz="2400" dirty="0">
              <a:latin typeface="Myriad Pro Light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477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71800" y="347115"/>
            <a:ext cx="3200400" cy="605385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Flow Sheet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00225"/>
            <a:ext cx="7135684" cy="40955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741" y="2209800"/>
            <a:ext cx="7620000" cy="3733800"/>
          </a:xfrm>
        </p:spPr>
        <p:txBody>
          <a:bodyPr/>
          <a:lstStyle/>
          <a:p>
            <a:pPr marL="400050"/>
            <a:r>
              <a:rPr lang="en-US" dirty="0" smtClean="0">
                <a:latin typeface="Myriad Pro Light" pitchFamily="34" charset="0"/>
              </a:rPr>
              <a:t>Packaged skid-mounted equipment</a:t>
            </a:r>
          </a:p>
          <a:p>
            <a:pPr marL="400050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Myriad Pro Light" pitchFamily="34" charset="0"/>
              </a:rPr>
              <a:t>Standard design and quick delivery</a:t>
            </a:r>
          </a:p>
          <a:p>
            <a:pPr marL="400050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Myriad Pro Light" pitchFamily="34" charset="0"/>
              </a:rPr>
              <a:t>Various standard sizes</a:t>
            </a:r>
          </a:p>
          <a:p>
            <a:pPr marL="514350" lvl="1" indent="0">
              <a:spcBef>
                <a:spcPts val="0"/>
              </a:spcBef>
              <a:buNone/>
            </a:pPr>
            <a:r>
              <a:rPr lang="en-US" dirty="0">
                <a:latin typeface="Georgia"/>
              </a:rPr>
              <a:t>-</a:t>
            </a:r>
            <a:r>
              <a:rPr lang="en-US" dirty="0" smtClean="0">
                <a:latin typeface="Georgia"/>
              </a:rPr>
              <a:t> </a:t>
            </a:r>
            <a:r>
              <a:rPr lang="en-US" dirty="0" smtClean="0">
                <a:latin typeface="Myriad Pro Light" pitchFamily="34" charset="0"/>
              </a:rPr>
              <a:t>500 to 20,000 BPD modules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Myriad Pro Light" pitchFamily="34" charset="0"/>
              </a:rPr>
              <a:t>“Plug &amp; Play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342900"/>
            <a:ext cx="3200400" cy="605385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DX Design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199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1800" y="342900"/>
            <a:ext cx="3200400" cy="605385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DX Roles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229600" cy="3306287"/>
          </a:xfrm>
        </p:spPr>
      </p:pic>
    </p:spTree>
    <p:extLst>
      <p:ext uri="{BB962C8B-B14F-4D97-AF65-F5344CB8AC3E}">
        <p14:creationId xmlns:p14="http://schemas.microsoft.com/office/powerpoint/2010/main" val="4637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342900"/>
            <a:ext cx="3200400" cy="605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Myriad Pro Light" pitchFamily="34" charset="0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DX Roles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5590"/>
            <a:ext cx="8229600" cy="3468583"/>
          </a:xfrm>
        </p:spPr>
      </p:pic>
    </p:spTree>
    <p:extLst>
      <p:ext uri="{BB962C8B-B14F-4D97-AF65-F5344CB8AC3E}">
        <p14:creationId xmlns:p14="http://schemas.microsoft.com/office/powerpoint/2010/main" val="5873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71800" y="342900"/>
            <a:ext cx="3200400" cy="605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Myriad Pro Light" pitchFamily="34" charset="0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DX Roles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81200"/>
            <a:ext cx="3326013" cy="3733800"/>
          </a:xfrm>
        </p:spPr>
      </p:pic>
    </p:spTree>
    <p:extLst>
      <p:ext uri="{BB962C8B-B14F-4D97-AF65-F5344CB8AC3E}">
        <p14:creationId xmlns:p14="http://schemas.microsoft.com/office/powerpoint/2010/main" val="25572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777129" cy="762000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71800" y="390525"/>
            <a:ext cx="3200400" cy="605385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Mass Balance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66950"/>
            <a:ext cx="8573107" cy="281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heme 1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</TotalTime>
  <Words>342</Words>
  <Application>Microsoft Office PowerPoint</Application>
  <PresentationFormat>On-screen Show (4:3)</PresentationFormat>
  <Paragraphs>116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PPT-Theme 1</vt:lpstr>
      <vt:lpstr>PowerPoint Presentation</vt:lpstr>
      <vt:lpstr>The Importance of  Middle Distillate Desulfurization </vt:lpstr>
      <vt:lpstr>New  Technology</vt:lpstr>
      <vt:lpstr>Flow Sheet</vt:lpstr>
      <vt:lpstr>DX Design</vt:lpstr>
      <vt:lpstr>DX Roles</vt:lpstr>
      <vt:lpstr>PowerPoint Presentation</vt:lpstr>
      <vt:lpstr>PowerPoint Presentation</vt:lpstr>
      <vt:lpstr>Mass Balance</vt:lpstr>
      <vt:lpstr>Operational Results</vt:lpstr>
      <vt:lpstr>OrganoSulfur  Markers</vt:lpstr>
      <vt:lpstr>Economic  Analysis  on  Current  Technologies</vt:lpstr>
      <vt:lpstr>Cost  Analysis per 30,000 BPD*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Degraw</dc:creator>
  <cp:lastModifiedBy>Rich Degraw</cp:lastModifiedBy>
  <cp:revision>206</cp:revision>
  <cp:lastPrinted>2016-01-21T18:24:03Z</cp:lastPrinted>
  <dcterms:created xsi:type="dcterms:W3CDTF">2015-10-20T18:33:51Z</dcterms:created>
  <dcterms:modified xsi:type="dcterms:W3CDTF">2016-05-09T23:37:50Z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